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1" r:id="rId10"/>
    <p:sldId id="267" r:id="rId11"/>
    <p:sldId id="268" r:id="rId12"/>
    <p:sldId id="26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2B7CFB-039D-434A-BE91-9439C3D639A9}" v="346" dt="2023-06-19T23:44:27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081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441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3375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2099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071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672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" y="1220"/>
            <a:ext cx="12189831" cy="685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6345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69" y="1221"/>
            <a:ext cx="12189831" cy="685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>
  <p:cSld name="Texto e Título Vertica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5423"/>
            <a:ext cx="125246" cy="2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0210" y="3830652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09"/>
            <a:ext cx="12192000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9"/>
            <a:ext cx="12189832" cy="685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>
  <p:cSld name="Somente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616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uas Partes de Conteúdo">
  <p:cSld name="2_Duas Partes de Conteú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20"/>
            <a:ext cx="12189831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 descr="Mulher segurando computador portátil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" y="1220"/>
            <a:ext cx="12189831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uas Partes de Conteúdo">
  <p:cSld name="1_Duas Partes de Conteú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21"/>
            <a:ext cx="12189831" cy="685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uas Partes de Conteúdo">
  <p:cSld name="3_Duas Partes de Conteúd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" y="609"/>
            <a:ext cx="12189831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Texto Vertical">
  <p:cSld name="1_Título e Texto Vertical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5423"/>
            <a:ext cx="125246" cy="2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0" descr="Uma imagem contendo monitor, computador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327" y="1216991"/>
            <a:ext cx="4144224" cy="398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92792" y="490311"/>
            <a:ext cx="2775024" cy="227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/>
        </p:nvSpPr>
        <p:spPr>
          <a:xfrm>
            <a:off x="800654" y="377169"/>
            <a:ext cx="6327540" cy="39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pt-BR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Construção das próximas árvores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886B1E-6DCA-8F6C-A803-FF53CE055390}"/>
              </a:ext>
            </a:extLst>
          </p:cNvPr>
          <p:cNvSpPr txBox="1"/>
          <p:nvPr/>
        </p:nvSpPr>
        <p:spPr>
          <a:xfrm>
            <a:off x="753950" y="1803042"/>
            <a:ext cx="1067873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solidFill>
                  <a:srgbClr val="050E17"/>
                </a:solidFill>
              </a:rPr>
              <a:t>Na construção da próxima árvore, os dois processos anteriores se repetirão, levando a criação de uma nova árvore. Provavelmente essa árvore será diferente da primeira, pois tanto na seleção das amostras, quanto na seleção das variáveis, o processo acontece de maneira aleatória.</a:t>
            </a:r>
          </a:p>
          <a:p>
            <a:pPr algn="just"/>
            <a:r>
              <a:rPr lang="pt-BR" sz="2400" dirty="0">
                <a:solidFill>
                  <a:srgbClr val="050E17"/>
                </a:solidFill>
              </a:rPr>
              <a:t>Podemos construir quantas árvores quisermos, sendo que quanto mais árvores criadas, melhor serão os resultados do modelo, até determinado ponto, onde uma nova árvore não conseguirá levar a uma melhora significativa no desempenho do modelo.</a:t>
            </a:r>
          </a:p>
        </p:txBody>
      </p:sp>
    </p:spTree>
    <p:extLst>
      <p:ext uri="{BB962C8B-B14F-4D97-AF65-F5344CB8AC3E}">
        <p14:creationId xmlns:p14="http://schemas.microsoft.com/office/powerpoint/2010/main" val="317432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/>
        </p:nvSpPr>
        <p:spPr>
          <a:xfrm>
            <a:off x="800654" y="377169"/>
            <a:ext cx="6327540" cy="39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pt-BR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Prevendo novos valores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886B1E-6DCA-8F6C-A803-FF53CE055390}"/>
              </a:ext>
            </a:extLst>
          </p:cNvPr>
          <p:cNvSpPr txBox="1"/>
          <p:nvPr/>
        </p:nvSpPr>
        <p:spPr>
          <a:xfrm>
            <a:off x="753950" y="1803042"/>
            <a:ext cx="1067873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solidFill>
                  <a:srgbClr val="050E17"/>
                </a:solidFill>
              </a:rPr>
              <a:t>Com o modelo de </a:t>
            </a:r>
            <a:r>
              <a:rPr lang="pt-BR" sz="2400" dirty="0" err="1">
                <a:solidFill>
                  <a:srgbClr val="050E17"/>
                </a:solidFill>
              </a:rPr>
              <a:t>machine</a:t>
            </a:r>
            <a:r>
              <a:rPr lang="pt-BR" sz="2400" dirty="0">
                <a:solidFill>
                  <a:srgbClr val="050E17"/>
                </a:solidFill>
              </a:rPr>
              <a:t> </a:t>
            </a:r>
            <a:r>
              <a:rPr lang="pt-BR" sz="2400" dirty="0" err="1">
                <a:solidFill>
                  <a:srgbClr val="050E17"/>
                </a:solidFill>
              </a:rPr>
              <a:t>learning</a:t>
            </a:r>
            <a:r>
              <a:rPr lang="pt-BR" sz="2400" dirty="0">
                <a:solidFill>
                  <a:srgbClr val="050E17"/>
                </a:solidFill>
              </a:rPr>
              <a:t> devidamente criado, podemos apresentar novos dados e obter o resultado da previsão. Cada árvore criada irá apresentar o seu resultado, sendo que em problemas de regressão será realizada a média dos valores previstos, e esta média informada como resultado final, e em problemas de classificação o resultado que mais vezes foi apresentado será o escolhido.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702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3900" y="2468223"/>
            <a:ext cx="2348565" cy="1921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456" y="277590"/>
            <a:ext cx="2330544" cy="19068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/>
          <p:nvPr/>
        </p:nvSpPr>
        <p:spPr>
          <a:xfrm>
            <a:off x="507641" y="3914770"/>
            <a:ext cx="5928903" cy="232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pt-BR" sz="3600" dirty="0">
                <a:solidFill>
                  <a:schemeClr val="bg1"/>
                </a:solidFill>
                <a:sym typeface="Calibri"/>
              </a:rPr>
              <a:t>Integrantes:</a:t>
            </a:r>
            <a:endParaRPr lang="pt-BR" sz="3600" dirty="0">
              <a:solidFill>
                <a:schemeClr val="bg1"/>
              </a:solidFill>
            </a:endParaRPr>
          </a:p>
          <a:p>
            <a:r>
              <a:rPr lang="pt-BR" sz="2000">
                <a:solidFill>
                  <a:srgbClr val="FFFFFF"/>
                </a:solidFill>
              </a:rPr>
              <a:t>Ryan Pablo Oliveira - 42016472</a:t>
            </a:r>
            <a:endParaRPr lang="pt-BR"/>
          </a:p>
          <a:p>
            <a:r>
              <a:rPr lang="pt-BR" sz="2000">
                <a:solidFill>
                  <a:srgbClr val="FFFFFF"/>
                </a:solidFill>
              </a:rPr>
              <a:t>Israel Silva Fonseca - 4231922100</a:t>
            </a:r>
            <a:endParaRPr lang="pt-BR"/>
          </a:p>
          <a:p>
            <a:r>
              <a:rPr lang="pt-BR" sz="2000">
                <a:solidFill>
                  <a:srgbClr val="FFFFFF"/>
                </a:solidFill>
              </a:rPr>
              <a:t>Guilherme Alves dos Santos - 42014997</a:t>
            </a:r>
            <a:endParaRPr lang="pt-BR"/>
          </a:p>
          <a:p>
            <a:r>
              <a:rPr lang="pt-BR" sz="2000">
                <a:solidFill>
                  <a:srgbClr val="FFFFFF"/>
                </a:solidFill>
              </a:rPr>
              <a:t>Anna Clara Gomes Silva Sousa - 422142003</a:t>
            </a:r>
            <a:endParaRPr lang="pt-BR"/>
          </a:p>
          <a:p>
            <a:r>
              <a:rPr lang="pt-BR" sz="2000" dirty="0" err="1">
                <a:solidFill>
                  <a:srgbClr val="FFFFFF"/>
                </a:solidFill>
              </a:rPr>
              <a:t>Deric</a:t>
            </a:r>
            <a:r>
              <a:rPr lang="pt-BR" sz="2000" dirty="0">
                <a:solidFill>
                  <a:srgbClr val="FFFFFF"/>
                </a:solidFill>
              </a:rPr>
              <a:t> Emanoel Abrantes de Souza - 42013710</a:t>
            </a:r>
            <a:endParaRPr lang="pt-BR" dirty="0"/>
          </a:p>
          <a:p>
            <a:r>
              <a:rPr lang="pt-BR" sz="2000" dirty="0">
                <a:solidFill>
                  <a:srgbClr val="FFFFFF"/>
                </a:solidFill>
              </a:rPr>
              <a:t>Pablo augusto de Souza </a:t>
            </a:r>
            <a:r>
              <a:rPr lang="pt-BR" sz="2000" dirty="0" err="1">
                <a:solidFill>
                  <a:srgbClr val="FFFFFF"/>
                </a:solidFill>
              </a:rPr>
              <a:t>Zagnoli</a:t>
            </a:r>
            <a:r>
              <a:rPr lang="pt-BR" sz="2000" dirty="0">
                <a:solidFill>
                  <a:srgbClr val="FFFFFF"/>
                </a:solidFill>
              </a:rPr>
              <a:t> - 42014155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/>
        </p:nvSpPr>
        <p:spPr>
          <a:xfrm>
            <a:off x="5983706" y="4473802"/>
            <a:ext cx="5028014" cy="4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3600" dirty="0">
                <a:solidFill>
                  <a:schemeClr val="bg1"/>
                </a:solidFill>
                <a:sym typeface="Calibri"/>
              </a:rPr>
              <a:t>Random Forest</a:t>
            </a:r>
            <a:endParaRPr lang="pt-BR" sz="3600" b="1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pic>
        <p:nvPicPr>
          <p:cNvPr id="77" name="Google Shape;7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7917" y="2840908"/>
            <a:ext cx="549547" cy="10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7916" y="2840908"/>
            <a:ext cx="549547" cy="103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/>
        </p:nvSpPr>
        <p:spPr>
          <a:xfrm>
            <a:off x="693330" y="420099"/>
            <a:ext cx="9976554" cy="39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pt-BR" sz="28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 que é e como funciona o algoritmo </a:t>
            </a:r>
            <a:r>
              <a:rPr lang="pt-BR" sz="2800" b="1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RandomForest</a:t>
            </a:r>
            <a:r>
              <a:rPr lang="pt-BR" sz="28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?</a:t>
            </a:r>
            <a:endParaRPr lang="pt-BR" dirty="0">
              <a:solidFill>
                <a:schemeClr val="lt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886B1E-6DCA-8F6C-A803-FF53CE055390}"/>
              </a:ext>
            </a:extLst>
          </p:cNvPr>
          <p:cNvSpPr txBox="1"/>
          <p:nvPr/>
        </p:nvSpPr>
        <p:spPr>
          <a:xfrm>
            <a:off x="753950" y="1931831"/>
            <a:ext cx="10678732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solidFill>
                  <a:srgbClr val="050E17"/>
                </a:solidFill>
              </a:rPr>
              <a:t>Random Forest é um algoritmo de aprendizado de máquina baseado em árvores de decisão. Ele funciona criando múltiplas árvores de decisão aleatórias e combinando seus resultados em uma "floresta". Cada árvore individual é treinada em um subconjunto aleatório dos dados de treinamento e usa um subconjunto aleatório das características. Essa aleatoriedade ajuda a evitar o </a:t>
            </a:r>
            <a:r>
              <a:rPr lang="pt-BR" sz="2400" dirty="0" err="1">
                <a:solidFill>
                  <a:srgbClr val="050E17"/>
                </a:solidFill>
              </a:rPr>
              <a:t>overfitting</a:t>
            </a:r>
            <a:r>
              <a:rPr lang="pt-BR" sz="2400" dirty="0">
                <a:solidFill>
                  <a:srgbClr val="050E17"/>
                </a:solidFill>
              </a:rPr>
              <a:t> (</a:t>
            </a:r>
            <a:r>
              <a:rPr lang="pt-BR" sz="2400" dirty="0" err="1">
                <a:solidFill>
                  <a:srgbClr val="050E17"/>
                </a:solidFill>
              </a:rPr>
              <a:t>sobreajuste</a:t>
            </a:r>
            <a:r>
              <a:rPr lang="pt-BR" sz="2400" dirty="0">
                <a:solidFill>
                  <a:srgbClr val="050E17"/>
                </a:solidFill>
              </a:rPr>
              <a:t>) e torna o modelo mais robusto.</a:t>
            </a:r>
            <a:br>
              <a:rPr lang="pt-BR" sz="2400" dirty="0">
                <a:solidFill>
                  <a:srgbClr val="050E17"/>
                </a:solidFill>
              </a:rPr>
            </a:br>
            <a:r>
              <a:rPr lang="pt-BR" sz="2400" dirty="0">
                <a:solidFill>
                  <a:srgbClr val="050E17"/>
                </a:solidFill>
              </a:rPr>
              <a:t>No algoritmo </a:t>
            </a:r>
            <a:r>
              <a:rPr lang="pt-BR" sz="2400" dirty="0" err="1">
                <a:solidFill>
                  <a:srgbClr val="050E17"/>
                </a:solidFill>
              </a:rPr>
              <a:t>RandomForest</a:t>
            </a:r>
            <a:r>
              <a:rPr lang="pt-BR" sz="2400" dirty="0">
                <a:solidFill>
                  <a:srgbClr val="050E17"/>
                </a:solidFill>
              </a:rPr>
              <a:t> serão criadas várias árvores de decisão, sendo este conhecimento fundamental para o entendimento do algoritmo.</a:t>
            </a:r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/>
        </p:nvSpPr>
        <p:spPr>
          <a:xfrm>
            <a:off x="693330" y="420099"/>
            <a:ext cx="6327540" cy="69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pt-BR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Árvores de Decisão (Decision Trees)</a:t>
            </a:r>
            <a:endParaRPr lang="pt-BR"/>
          </a:p>
          <a:p>
            <a:pPr>
              <a:lnSpc>
                <a:spcPct val="70000"/>
              </a:lnSpc>
            </a:pPr>
            <a:endParaRPr lang="pt-BR" sz="2800" b="1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886B1E-6DCA-8F6C-A803-FF53CE055390}"/>
              </a:ext>
            </a:extLst>
          </p:cNvPr>
          <p:cNvSpPr txBox="1"/>
          <p:nvPr/>
        </p:nvSpPr>
        <p:spPr>
          <a:xfrm>
            <a:off x="753950" y="1803042"/>
            <a:ext cx="10678732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solidFill>
                  <a:srgbClr val="050E17"/>
                </a:solidFill>
              </a:rPr>
              <a:t>As Árvores de Decisão, ou </a:t>
            </a:r>
            <a:r>
              <a:rPr lang="pt-BR" sz="2400" dirty="0" err="1">
                <a:solidFill>
                  <a:srgbClr val="050E17"/>
                </a:solidFill>
              </a:rPr>
              <a:t>Decision</a:t>
            </a:r>
            <a:r>
              <a:rPr lang="pt-BR" sz="2400" dirty="0">
                <a:solidFill>
                  <a:srgbClr val="050E17"/>
                </a:solidFill>
              </a:rPr>
              <a:t> </a:t>
            </a:r>
            <a:r>
              <a:rPr lang="pt-BR" sz="2400" dirty="0" err="1">
                <a:solidFill>
                  <a:srgbClr val="050E17"/>
                </a:solidFill>
              </a:rPr>
              <a:t>Trees</a:t>
            </a:r>
            <a:r>
              <a:rPr lang="pt-BR" sz="2400" dirty="0">
                <a:solidFill>
                  <a:srgbClr val="050E17"/>
                </a:solidFill>
              </a:rPr>
              <a:t>, estabelecem regras para tomada de decisão. O algoritmo criará uma estrutura similar a um fluxograma, com “nós” onde uma condição é verificada, e se atendida o fluxo segue por um ramo, caso contrário, por outro, sempre levando ao próximo nó, até a finalização da árvore.</a:t>
            </a:r>
            <a:endParaRPr lang="pt-BR" dirty="0"/>
          </a:p>
          <a:p>
            <a:pPr algn="just"/>
            <a:r>
              <a:rPr lang="pt-BR" sz="2400" dirty="0">
                <a:solidFill>
                  <a:srgbClr val="050E17"/>
                </a:solidFill>
              </a:rPr>
              <a:t>Com os dados de treino, o algoritmo busca as melhores condições, e onde inserir cada uma dentro do fluxo.</a:t>
            </a:r>
            <a:endParaRPr lang="pt-BR" dirty="0"/>
          </a:p>
          <a:p>
            <a:pPr algn="just"/>
            <a:endParaRPr lang="pt-BR" sz="2400" dirty="0">
              <a:solidFill>
                <a:srgbClr val="050E17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/>
        </p:nvSpPr>
        <p:spPr>
          <a:xfrm>
            <a:off x="693330" y="420099"/>
            <a:ext cx="6327540" cy="69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pt-BR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Seleção de amostras</a:t>
            </a:r>
            <a:endParaRPr lang="pt-BR" sz="2800" dirty="0">
              <a:solidFill>
                <a:srgbClr val="FFFFFF"/>
              </a:solidFill>
              <a:latin typeface="Calibri"/>
              <a:cs typeface="Calibri"/>
            </a:endParaRPr>
          </a:p>
          <a:p>
            <a:pPr>
              <a:lnSpc>
                <a:spcPct val="70000"/>
              </a:lnSpc>
            </a:pPr>
            <a:endParaRPr lang="pt-BR" sz="2800" b="1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886B1E-6DCA-8F6C-A803-FF53CE055390}"/>
              </a:ext>
            </a:extLst>
          </p:cNvPr>
          <p:cNvSpPr txBox="1"/>
          <p:nvPr/>
        </p:nvSpPr>
        <p:spPr>
          <a:xfrm>
            <a:off x="753950" y="1803042"/>
            <a:ext cx="10678732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solidFill>
                  <a:srgbClr val="050E17"/>
                </a:solidFill>
              </a:rPr>
              <a:t>Diferentemente do que acontece na criação de uma árvore de decisão simples, ao utilizar o RandomForest, o primeiro passo executado pelo algoritmo será selecionar aleatoriamente algumas amostras dos dados de treino, e não a sua totalidade.</a:t>
            </a:r>
          </a:p>
          <a:p>
            <a:pPr algn="just"/>
            <a:r>
              <a:rPr lang="pt-BR" sz="2400" dirty="0">
                <a:solidFill>
                  <a:srgbClr val="050E17"/>
                </a:solidFill>
              </a:rPr>
              <a:t>Nesta etapa é utilizado o </a:t>
            </a:r>
            <a:r>
              <a:rPr lang="pt-BR" sz="2400" dirty="0" err="1">
                <a:solidFill>
                  <a:srgbClr val="050E17"/>
                </a:solidFill>
              </a:rPr>
              <a:t>bootstrap</a:t>
            </a:r>
            <a:r>
              <a:rPr lang="pt-BR" sz="2400" dirty="0">
                <a:solidFill>
                  <a:srgbClr val="050E17"/>
                </a:solidFill>
              </a:rPr>
              <a:t>, que é um método de </a:t>
            </a:r>
            <a:r>
              <a:rPr lang="pt-BR" sz="2400" dirty="0" err="1">
                <a:solidFill>
                  <a:srgbClr val="050E17"/>
                </a:solidFill>
              </a:rPr>
              <a:t>reamostragem</a:t>
            </a:r>
            <a:r>
              <a:rPr lang="pt-BR" sz="2400" dirty="0">
                <a:solidFill>
                  <a:srgbClr val="050E17"/>
                </a:solidFill>
              </a:rPr>
              <a:t> onde as amostras selecionadas podem ser repetidas na seleção. Com esta primeira seleção de amostras será construída a primeira árvore de decisão.</a:t>
            </a:r>
          </a:p>
          <a:p>
            <a:pPr algn="just"/>
            <a:endParaRPr lang="pt-BR" sz="2400" dirty="0">
              <a:solidFill>
                <a:srgbClr val="050E17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0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/>
        </p:nvSpPr>
        <p:spPr>
          <a:xfrm>
            <a:off x="693330" y="420099"/>
            <a:ext cx="6327540" cy="69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pt-BR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Seleção de amostras</a:t>
            </a:r>
            <a:endParaRPr lang="pt-BR" sz="2800" dirty="0">
              <a:solidFill>
                <a:srgbClr val="FFFFFF"/>
              </a:solidFill>
              <a:latin typeface="Calibri"/>
              <a:cs typeface="Calibri"/>
            </a:endParaRPr>
          </a:p>
          <a:p>
            <a:pPr>
              <a:lnSpc>
                <a:spcPct val="70000"/>
              </a:lnSpc>
            </a:pPr>
            <a:endParaRPr lang="pt-BR" sz="2800" b="1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pic>
        <p:nvPicPr>
          <p:cNvPr id="4" name="Imagem 2" descr="Interface gráfica do usuário, Aplicativo, Excel&#10;&#10;Descrição gerada automaticamente">
            <a:extLst>
              <a:ext uri="{FF2B5EF4-FFF2-40B4-BE49-F238E27FC236}">
                <a16:creationId xmlns:a16="http://schemas.microsoft.com/office/drawing/2014/main" id="{D434721A-64BA-B562-01B5-57C311DD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0" y="1973760"/>
            <a:ext cx="10481255" cy="24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/>
        </p:nvSpPr>
        <p:spPr>
          <a:xfrm>
            <a:off x="693330" y="420099"/>
            <a:ext cx="6327540" cy="99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pt-BR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Seleção das variáveis para cada nó</a:t>
            </a:r>
            <a:endParaRPr lang="pt-BR"/>
          </a:p>
          <a:p>
            <a:pPr>
              <a:lnSpc>
                <a:spcPct val="70000"/>
              </a:lnSpc>
            </a:pPr>
            <a:endParaRPr lang="pt-BR" sz="2800" b="1" dirty="0">
              <a:solidFill>
                <a:srgbClr val="FFFFFF"/>
              </a:solidFill>
              <a:latin typeface="Calibri"/>
              <a:cs typeface="Calibri"/>
            </a:endParaRPr>
          </a:p>
          <a:p>
            <a:pPr>
              <a:lnSpc>
                <a:spcPct val="70000"/>
              </a:lnSpc>
            </a:pPr>
            <a:endParaRPr lang="pt-BR" sz="2800" b="1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886B1E-6DCA-8F6C-A803-FF53CE055390}"/>
              </a:ext>
            </a:extLst>
          </p:cNvPr>
          <p:cNvSpPr txBox="1"/>
          <p:nvPr/>
        </p:nvSpPr>
        <p:spPr>
          <a:xfrm>
            <a:off x="753950" y="1803042"/>
            <a:ext cx="10678732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solidFill>
                  <a:srgbClr val="050E17"/>
                </a:solidFill>
              </a:rPr>
              <a:t>Utilizando o algoritmo de entropia ou o índice Gini, será escolhida a melhor variável para compor o nó raiz, variando de acordo com o método utilizado.</a:t>
            </a:r>
            <a:endParaRPr lang="pt-BR" dirty="0"/>
          </a:p>
          <a:p>
            <a:pPr algn="just"/>
            <a:r>
              <a:rPr lang="pt-BR" sz="2400" dirty="0">
                <a:solidFill>
                  <a:srgbClr val="050E17"/>
                </a:solidFill>
              </a:rPr>
              <a:t>No </a:t>
            </a:r>
            <a:r>
              <a:rPr lang="pt-BR" sz="2400" dirty="0" err="1">
                <a:solidFill>
                  <a:srgbClr val="050E17"/>
                </a:solidFill>
              </a:rPr>
              <a:t>RandomForest</a:t>
            </a:r>
            <a:r>
              <a:rPr lang="pt-BR" sz="2400" dirty="0">
                <a:solidFill>
                  <a:srgbClr val="050E17"/>
                </a:solidFill>
              </a:rPr>
              <a:t> a definição desta variável não acontece com base em todas as variáveis disponíveis. O algoritmo irá escolher de maneira aleatória (</a:t>
            </a:r>
            <a:r>
              <a:rPr lang="pt-BR" sz="2400" dirty="0" err="1">
                <a:solidFill>
                  <a:srgbClr val="050E17"/>
                </a:solidFill>
              </a:rPr>
              <a:t>random</a:t>
            </a:r>
            <a:r>
              <a:rPr lang="pt-BR" sz="2400" dirty="0">
                <a:solidFill>
                  <a:srgbClr val="050E17"/>
                </a:solidFill>
              </a:rPr>
              <a:t>) duas ou mais variáveis, e então realizar os cálculos com base nas amostras selecionadas, para definir qual dessas variáveis será utilizada no primeiro nó.</a:t>
            </a:r>
            <a:endParaRPr lang="pt-BR" dirty="0"/>
          </a:p>
          <a:p>
            <a:pPr algn="just"/>
            <a:r>
              <a:rPr lang="pt-BR" sz="2400" dirty="0">
                <a:solidFill>
                  <a:srgbClr val="050E17"/>
                </a:solidFill>
              </a:rPr>
              <a:t>Para escolha da variável do próximo nó, novamente serão escolhidas duas (ou mais) variáveis, excluindo as já selecionadas anteriormente, e o processo de escolha se repetirá. Desta forma a árvore será construída até o último nó. A quantidade de variáveis a serem escolhidas pode ser definida na criação do modelo.</a:t>
            </a:r>
            <a:endParaRPr lang="pt-BR" dirty="0"/>
          </a:p>
          <a:p>
            <a:pPr algn="just"/>
            <a:endParaRPr lang="pt-BR" sz="2400" dirty="0">
              <a:solidFill>
                <a:srgbClr val="050E17"/>
              </a:solidFill>
            </a:endParaRPr>
          </a:p>
          <a:p>
            <a:pPr algn="just"/>
            <a:endParaRPr lang="pt-BR" sz="2400" dirty="0">
              <a:solidFill>
                <a:srgbClr val="050E17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4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793403C-A2AB-AF73-3C69-5C8A4CC5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6" y="1946821"/>
            <a:ext cx="11597424" cy="25779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87</cp:revision>
  <dcterms:modified xsi:type="dcterms:W3CDTF">2023-06-19T23:44:32Z</dcterms:modified>
</cp:coreProperties>
</file>